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Lexend Deca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xendDeca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b5ab11b40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ab5ab11b4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c1ac9a50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c1ac9a5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c1ac9a50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c1ac9a50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c1ac9a50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c1ac9a50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c1ac9a50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c1ac9a50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c1ac9a50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c1ac9a50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b5ab11b40_0_3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ab5ab11b40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1ac9a50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1ac9a50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c1ac9a50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c1ac9a50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c1ac9a50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c1ac9a50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1ac9a50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1ac9a50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b5ab11b40_0_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ab5ab11b4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c1ac9a50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c1ac9a50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b5ab11b40_0_3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ab5ab11b4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1ac9a5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c1ac9a5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c1ac9a50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c1ac9a50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c1ac9a50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c1ac9a50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c1e706a7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c1e706a7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c1e706a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c1e706a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5ab11b40_0_2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ab5ab11b4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c1ac9a5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c1ac9a5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c1ac9a50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c1ac9a50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c1ac9a50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c1ac9a50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c1ac9a50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c1ac9a5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3725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0" name="Google Shape;70;p17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zh-CN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1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8" name="Google Shape;88;p21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⬡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11" Type="http://schemas.openxmlformats.org/officeDocument/2006/relationships/image" Target="../media/image5.png"/><Relationship Id="rId10" Type="http://schemas.openxmlformats.org/officeDocument/2006/relationships/image" Target="../media/image18.png"/><Relationship Id="rId12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11" Type="http://schemas.openxmlformats.org/officeDocument/2006/relationships/image" Target="../media/image5.png"/><Relationship Id="rId10" Type="http://schemas.openxmlformats.org/officeDocument/2006/relationships/image" Target="../media/image18.png"/><Relationship Id="rId12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11" Type="http://schemas.openxmlformats.org/officeDocument/2006/relationships/image" Target="../media/image5.png"/><Relationship Id="rId10" Type="http://schemas.openxmlformats.org/officeDocument/2006/relationships/image" Target="../media/image18.png"/><Relationship Id="rId12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ctrTitle"/>
          </p:nvPr>
        </p:nvSpPr>
        <p:spPr>
          <a:xfrm>
            <a:off x="685800" y="1409800"/>
            <a:ext cx="45390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zh-CN"/>
              <a:t>JoJo Technology -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zh-CN"/>
              <a:t>Iteration 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>
            <p:ph idx="4294967295" type="body"/>
          </p:nvPr>
        </p:nvSpPr>
        <p:spPr>
          <a:xfrm>
            <a:off x="742800" y="3331388"/>
            <a:ext cx="41856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zh-CN"/>
              <a:t>Group Member:</a:t>
            </a:r>
            <a:r>
              <a:rPr lang="zh-CN"/>
              <a:t> Amy Nguyen, Zhuoyue Sun, Jiahao Zhang, Xiaocheng Kang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Add an application request form (with client-side validation). Warning messages upon submit if fields are incorrectly filled. </a:t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75" y="317100"/>
            <a:ext cx="7718420" cy="39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580550" y="4152925"/>
            <a:ext cx="7286700" cy="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Dashboard view of application. Only admin can access this page and perform actions like editing or deleting an app. If an admin, click on delete button, a warning message will pop up to confirm deletion. </a:t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00" y="177750"/>
            <a:ext cx="7337399" cy="37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580550" y="4152925"/>
            <a:ext cx="7286700" cy="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When clicked on the ‘More Info’ link on each app, it directs the users to a page that shows more information about the particular app (name, company, description), and a slideshow of screenshots. Below, there is a comment section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373900"/>
            <a:ext cx="7196225" cy="37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580550" y="4152925"/>
            <a:ext cx="7286700" cy="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Recursive comment functionality. The comments are nested properly to indicate which comments reply to a comment. There is also a timestamp for each comment.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349300"/>
            <a:ext cx="7183924" cy="3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580550" y="4152925"/>
            <a:ext cx="7286700" cy="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Only moderator can see a delete button next to each comment. If a moderator, click on delete button, a warning message will pop up to confirm deletion. When a root comment is deleted, all of its child comments get deleted too.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00" y="238550"/>
            <a:ext cx="7576209" cy="39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9"/>
          <p:cNvSpPr txBox="1"/>
          <p:nvPr>
            <p:ph idx="4294967295" type="ctrTitle"/>
          </p:nvPr>
        </p:nvSpPr>
        <p:spPr>
          <a:xfrm>
            <a:off x="551750" y="1206500"/>
            <a:ext cx="53550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zh-CN" sz="5300"/>
              <a:t>3</a:t>
            </a:r>
            <a:r>
              <a:rPr lang="zh-CN" sz="5300"/>
              <a:t>. 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zh-CN" sz="5300"/>
              <a:t>Testing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t/>
            </a:r>
            <a:endParaRPr sz="5300"/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5" name="Google Shape;225;p3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26" name="Google Shape;226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8" name="Google Shape;228;p3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29" name="Google Shape;229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9"/>
          <p:cNvSpPr txBox="1"/>
          <p:nvPr>
            <p:ph idx="4294967295" type="subTitle"/>
          </p:nvPr>
        </p:nvSpPr>
        <p:spPr>
          <a:xfrm>
            <a:off x="685800" y="3722000"/>
            <a:ext cx="2996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zh-CN" sz="1900">
                <a:solidFill>
                  <a:srgbClr val="00FFFF"/>
                </a:solidFill>
              </a:rPr>
              <a:t>Presenter</a:t>
            </a:r>
            <a:r>
              <a:rPr lang="zh-CN" sz="1900">
                <a:solidFill>
                  <a:srgbClr val="00FFFF"/>
                </a:solidFill>
              </a:rPr>
              <a:t>:  </a:t>
            </a:r>
            <a:r>
              <a:rPr lang="zh-CN" sz="1900">
                <a:solidFill>
                  <a:srgbClr val="00FFFF"/>
                </a:solidFill>
              </a:rPr>
              <a:t>Amy Nguyen</a:t>
            </a:r>
            <a:endParaRPr sz="19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System Testing Strategy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472250" y="1359600"/>
            <a:ext cx="4357200" cy="342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b="1" lang="zh-CN" sz="1800"/>
              <a:t>What &amp; How: 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Write test cases with 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concise and descriptive title 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brief description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clear steps to conduct test (inputs) 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expected result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Carry out tests (build project &amp; go to localhost:8080 to start)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zh-CN" sz="1800"/>
              <a:t>Who:</a:t>
            </a:r>
            <a:r>
              <a:rPr lang="zh-CN" sz="1800"/>
              <a:t> QA Testers/Users</a:t>
            </a:r>
            <a:endParaRPr sz="1800"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050" y="1183288"/>
            <a:ext cx="3413917" cy="37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531325" y="-11395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List of System Testing Cases </a:t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531325" y="848050"/>
            <a:ext cx="7294800" cy="39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❏"/>
            </a:pPr>
            <a:r>
              <a:rPr lang="zh-CN" sz="1500">
                <a:solidFill>
                  <a:srgbClr val="FFFFFF"/>
                </a:solidFill>
              </a:rPr>
              <a:t>Search bar works and is not case sensitive</a:t>
            </a:r>
            <a:endParaRPr sz="1500">
              <a:solidFill>
                <a:srgbClr val="FFFFFF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❏"/>
            </a:pPr>
            <a:r>
              <a:rPr lang="zh-CN" sz="1500">
                <a:solidFill>
                  <a:srgbClr val="FFFFFF"/>
                </a:solidFill>
              </a:rPr>
              <a:t>Applications are displayed correctly on the home page with their icons, names, profiles and prices.</a:t>
            </a:r>
            <a:endParaRPr sz="1500">
              <a:solidFill>
                <a:srgbClr val="FFFFFF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❏"/>
            </a:pPr>
            <a:r>
              <a:rPr lang="zh-CN" sz="1500">
                <a:solidFill>
                  <a:srgbClr val="FFFFFF"/>
                </a:solidFill>
              </a:rPr>
              <a:t>The “Download App” button can be used to take us to the app store to view and download the application.</a:t>
            </a:r>
            <a:endParaRPr sz="1500">
              <a:solidFill>
                <a:srgbClr val="FFFFFF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❏"/>
            </a:pPr>
            <a:r>
              <a:rPr lang="zh-CN" sz="1500">
                <a:solidFill>
                  <a:srgbClr val="FFFFFF"/>
                </a:solidFill>
              </a:rPr>
              <a:t>The “View Info” button can be used to take us to a page that contains more information about the app (name, company, short description, and screenshots)</a:t>
            </a:r>
            <a:endParaRPr sz="1500">
              <a:solidFill>
                <a:srgbClr val="FFFFFF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❏"/>
            </a:pPr>
            <a:r>
              <a:rPr lang="zh-CN" sz="1500">
                <a:solidFill>
                  <a:srgbClr val="FFFFFF"/>
                </a:solidFill>
              </a:rPr>
              <a:t>The sort button can be used to sort applications alphabetically by name </a:t>
            </a:r>
            <a:endParaRPr sz="1500">
              <a:solidFill>
                <a:srgbClr val="FFFFFF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❏"/>
            </a:pPr>
            <a:r>
              <a:rPr lang="zh-CN" sz="1500">
                <a:solidFill>
                  <a:srgbClr val="FFFFFF"/>
                </a:solidFill>
              </a:rPr>
              <a:t>The sort button can be used to  sort applications by price</a:t>
            </a:r>
            <a:endParaRPr sz="1500">
              <a:solidFill>
                <a:srgbClr val="FFFFFF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❏"/>
            </a:pPr>
            <a:r>
              <a:rPr lang="zh-CN" sz="1500">
                <a:solidFill>
                  <a:srgbClr val="FFFFFF"/>
                </a:solidFill>
              </a:rPr>
              <a:t>A logged in user can leave a comment on an application </a:t>
            </a:r>
            <a:endParaRPr sz="1500">
              <a:solidFill>
                <a:srgbClr val="FFFFFF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❏"/>
            </a:pPr>
            <a:r>
              <a:rPr lang="zh-CN" sz="1500">
                <a:solidFill>
                  <a:srgbClr val="FFFFFF"/>
                </a:solidFill>
              </a:rPr>
              <a:t>A logged in user can leave a fill out a request form for an application </a:t>
            </a:r>
            <a:endParaRPr sz="1500">
              <a:solidFill>
                <a:srgbClr val="FFFFFF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❏"/>
            </a:pPr>
            <a:r>
              <a:rPr lang="zh-CN" sz="1500">
                <a:solidFill>
                  <a:srgbClr val="FFFFFF"/>
                </a:solidFill>
              </a:rPr>
              <a:t>An admin can access a special tab to view pending application requests</a:t>
            </a:r>
            <a:endParaRPr sz="1500">
              <a:solidFill>
                <a:srgbClr val="FFFFFF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❏"/>
            </a:pPr>
            <a:r>
              <a:rPr lang="zh-CN" sz="1500">
                <a:solidFill>
                  <a:srgbClr val="FFFFFF"/>
                </a:solidFill>
              </a:rPr>
              <a:t>An admin can delete an application entry </a:t>
            </a:r>
            <a:endParaRPr sz="1500">
              <a:solidFill>
                <a:srgbClr val="FFFFFF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❏"/>
            </a:pPr>
            <a:r>
              <a:rPr lang="zh-CN" sz="1500">
                <a:solidFill>
                  <a:srgbClr val="FFFFFF"/>
                </a:solidFill>
              </a:rPr>
              <a:t>A moderator can delete a comment 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580550" y="-248825"/>
            <a:ext cx="71469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Unit &amp; Integration</a:t>
            </a:r>
            <a:r>
              <a:rPr lang="zh-CN"/>
              <a:t> Testing Strategy</a:t>
            </a: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100" y="642675"/>
            <a:ext cx="3306901" cy="453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353125" y="676725"/>
            <a:ext cx="5157900" cy="44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b="1" lang="zh-CN" sz="1600"/>
              <a:t>What &amp; How: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zh-CN" sz="1600"/>
              <a:t>Decide on the type of integration testing approach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zh-CN" sz="1600"/>
              <a:t>writing tests using the framework support in Spring Boot.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zh-CN" sz="1600"/>
              <a:t>Integration Testing for Repositories With @DataJpaTest (provides some standard setup needed for testing the persistence layer)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zh-CN" sz="1600"/>
              <a:t> Mock the Service layer code to test controllers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zh-CN" sz="1600"/>
              <a:t>@SpringBootTest to bootstrap the entire container.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zh-CN" sz="1600"/>
              <a:t>track error and record test results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zh-CN" sz="1600"/>
              <a:t>repeat until complete system is tested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zh-CN" sz="1600"/>
              <a:t>Who:</a:t>
            </a:r>
            <a:r>
              <a:rPr lang="zh-CN" sz="1600"/>
              <a:t> Developers write unit &amp; integration testing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580550" y="205975"/>
            <a:ext cx="71469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Unit &amp; Integration Testing Result</a:t>
            </a: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675" y="1129150"/>
            <a:ext cx="5328230" cy="37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Burn down Chart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And Task Board</a:t>
            </a:r>
            <a:endParaRPr/>
          </a:p>
        </p:txBody>
      </p:sp>
      <p:sp>
        <p:nvSpPr>
          <p:cNvPr id="118" name="Google Shape;118;p26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/>
              <a:t>Presenter</a:t>
            </a:r>
            <a:r>
              <a:rPr lang="zh-CN"/>
              <a:t>: Zhuoyue Sun</a:t>
            </a:r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580550" y="-21545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Interesting Bugs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580550" y="725825"/>
            <a:ext cx="7631700" cy="382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-"/>
            </a:pPr>
            <a:r>
              <a:rPr lang="zh-CN" sz="2100"/>
              <a:t>Bug #1: When moderator tries to delete a root comment, not all of its child comments get deleted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zh-CN" sz="2100"/>
              <a:t>Solution: revisit entity model → entity state transition starts from parent to child elements (@OneToMany relationship)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zh-CN" sz="2100"/>
              <a:t>Bug #2: Incorrect handling of HTTP GET &amp; POST requests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zh-CN" sz="2100"/>
              <a:t>there are many instances of this 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zh-CN" sz="2100"/>
              <a:t>one is search bar on admin dashboard redirects to homepage 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zh-CN" sz="2100"/>
              <a:t>another is letting unregistered user see features for registered users only </a:t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 txBox="1"/>
          <p:nvPr>
            <p:ph idx="4294967295" type="ctrTitle"/>
          </p:nvPr>
        </p:nvSpPr>
        <p:spPr>
          <a:xfrm>
            <a:off x="551750" y="1206500"/>
            <a:ext cx="53550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zh-CN" sz="5300"/>
              <a:t>4</a:t>
            </a:r>
            <a:r>
              <a:rPr lang="zh-CN" sz="5300"/>
              <a:t>. </a:t>
            </a:r>
            <a:endParaRPr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zh-CN" sz="5300"/>
              <a:t>Retrospective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t/>
            </a:r>
            <a:endParaRPr sz="5300"/>
          </a:p>
        </p:txBody>
      </p:sp>
      <p:pic>
        <p:nvPicPr>
          <p:cNvPr id="272" name="Google Shape;27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45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9" name="Google Shape;279;p45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80" name="Google Shape;280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5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2" name="Google Shape;282;p45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83" name="Google Shape;283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5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5"/>
          <p:cNvSpPr txBox="1"/>
          <p:nvPr>
            <p:ph idx="4294967295" type="subTitle"/>
          </p:nvPr>
        </p:nvSpPr>
        <p:spPr>
          <a:xfrm>
            <a:off x="685800" y="3722000"/>
            <a:ext cx="2996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zh-CN" sz="1900">
                <a:solidFill>
                  <a:srgbClr val="00FFFF"/>
                </a:solidFill>
              </a:rPr>
              <a:t>Presenter</a:t>
            </a:r>
            <a:r>
              <a:rPr lang="zh-CN" sz="1900">
                <a:solidFill>
                  <a:srgbClr val="00FFFF"/>
                </a:solidFill>
              </a:rPr>
              <a:t>: Everyone </a:t>
            </a:r>
            <a:endParaRPr sz="19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went well/what did you enjoy about the project? </a:t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580550" y="1201275"/>
            <a:ext cx="7891200" cy="38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-"/>
            </a:pPr>
            <a:r>
              <a:rPr lang="zh-CN" sz="1700"/>
              <a:t>Learn about and practice Agile Methodology (Amy)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zh-CN" sz="1700"/>
              <a:t>Provide disciplined and structured project management that keeps everyone productive and motivated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zh-CN" sz="1700"/>
              <a:t>Deliver high quality deliverable at the end of each iteration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zh-CN" sz="1700"/>
              <a:t>Working with a customer, adapt software to their needs &amp; get feedback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zh-CN" sz="1700"/>
              <a:t>→ All translate to real-world applications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zh-CN" sz="1700"/>
              <a:t>Professional knowledge by learning multiple frameworks: (Jiahao)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zh-CN" sz="1700"/>
              <a:t>Java Back-end with Spring boot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zh-CN" sz="1700"/>
              <a:t>Front-end framework with Bootstrap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zh-CN" sz="1700"/>
              <a:t>Teamwork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zh-CN" sz="1700"/>
              <a:t>Work in a team with multiple positions (project manager, technical manager, testers, developers)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zh-CN" sz="1700"/>
              <a:t>Effective communication and task assignments </a:t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would you do differently knowing what you know now? </a:t>
            </a:r>
            <a:endParaRPr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537325" y="1136425"/>
            <a:ext cx="7869600" cy="379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Process (Kang)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Use communication tools like Slack for better team collaboration and increase productivity by keeping all communication in one app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Technology (Zhuoyue)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Implement Test Driven Development and Continuous Integration from the start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Improving architecuture and design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Consider using GitLab to get metrics for Agile and keep task board + code base in one place 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Lessons learned?</a:t>
            </a:r>
            <a:endParaRPr/>
          </a:p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zh-CN"/>
              <a:t>Everyone presents their key takeaway (1-2 sentence)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/>
              <a:t>Amy: Communication is key!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/>
              <a:t>Jiahao: Learn new knowledge </a:t>
            </a:r>
            <a:r>
              <a:rPr lang="zh-CN"/>
              <a:t>is the key.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/>
              <a:t>Zhuoyue: Identify the cause of problem.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/>
              <a:t>Kang: Cooperation is the key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580550" y="14672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Burndown Chart</a:t>
            </a:r>
            <a:endParaRPr/>
          </a:p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471950" y="1231200"/>
            <a:ext cx="2953800" cy="35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zh-CN" sz="1900">
                <a:solidFill>
                  <a:srgbClr val="FFFFFF"/>
                </a:solidFill>
              </a:rPr>
              <a:t>Days worked: 14 days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zh-CN" sz="1900"/>
              <a:t>Estimated time</a:t>
            </a:r>
            <a:r>
              <a:rPr lang="zh-CN" sz="1900"/>
              <a:t>: 45 hours</a:t>
            </a:r>
            <a:r>
              <a:rPr lang="zh-CN" sz="1900"/>
              <a:t> 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zh-CN" sz="1900"/>
              <a:t>Work 3.1 hours per day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zh-CN" sz="1900"/>
              <a:t>Velocity for iteration 3: 0.7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zh-CN" sz="1900"/>
              <a:t>Final velocity: 0.75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zh-CN" sz="1900"/>
              <a:t>Residual task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925" y="1231200"/>
            <a:ext cx="5413450" cy="3182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580550" y="973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Trello Task Board</a:t>
            </a:r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086" y="1112475"/>
            <a:ext cx="5532940" cy="35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318425" y="1175075"/>
            <a:ext cx="2953800" cy="35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Functionality</a:t>
            </a:r>
            <a:r>
              <a:rPr lang="zh-CN" sz="1900"/>
              <a:t>:</a:t>
            </a:r>
            <a:endParaRPr sz="19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zh-CN" sz="1600"/>
              <a:t>Moderator function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zh-CN" sz="1600"/>
              <a:t>Filter by platform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zh-CN" sz="1600"/>
              <a:t>Side-bar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zh-CN" sz="1600" u="sng"/>
              <a:t>Rating (low priority)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700"/>
              <a:t>Testing</a:t>
            </a:r>
            <a:r>
              <a:rPr lang="zh-CN" sz="1800"/>
              <a:t>:</a:t>
            </a:r>
            <a:endParaRPr sz="18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zh-CN" sz="1600"/>
              <a:t>Sort function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zh-CN" sz="1600"/>
              <a:t>Comment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zh-CN" sz="1600"/>
              <a:t>Admin function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zh-CN" sz="1600"/>
              <a:t>App request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>
            <p:ph idx="4294967295" type="ctrTitle"/>
          </p:nvPr>
        </p:nvSpPr>
        <p:spPr>
          <a:xfrm>
            <a:off x="551750" y="1206500"/>
            <a:ext cx="53550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zh-CN" sz="5300"/>
              <a:t>2. 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zh-CN" sz="5300"/>
              <a:t>Screenshots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t/>
            </a:r>
            <a:endParaRPr sz="5300"/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9" name="Google Shape;149;p2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50" name="Google Shape;150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2" name="Google Shape;152;p2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53" name="Google Shape;153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9"/>
          <p:cNvSpPr txBox="1"/>
          <p:nvPr>
            <p:ph idx="4294967295" type="subTitle"/>
          </p:nvPr>
        </p:nvSpPr>
        <p:spPr>
          <a:xfrm>
            <a:off x="685800" y="3722000"/>
            <a:ext cx="2996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zh-CN" sz="1900">
                <a:solidFill>
                  <a:srgbClr val="00FFFF"/>
                </a:solidFill>
              </a:rPr>
              <a:t>Presenter</a:t>
            </a:r>
            <a:r>
              <a:rPr lang="zh-CN" sz="1900">
                <a:solidFill>
                  <a:srgbClr val="00FFFF"/>
                </a:solidFill>
              </a:rPr>
              <a:t>:  </a:t>
            </a:r>
            <a:r>
              <a:rPr lang="zh-CN" sz="1900">
                <a:solidFill>
                  <a:srgbClr val="00FFFF"/>
                </a:solidFill>
              </a:rPr>
              <a:t>Xiaocheng Kang &amp; Jiahao</a:t>
            </a:r>
            <a:endParaRPr sz="19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This is our current homepage - Everyone (including unregistered user) can access this page</a:t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75" y="122850"/>
            <a:ext cx="6971651" cy="41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Filter by category functionality (for example, education, news, music, video, etc) </a:t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304425"/>
            <a:ext cx="7613525" cy="39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Sort by name</a:t>
            </a:r>
            <a:r>
              <a:rPr lang="zh-CN"/>
              <a:t> functionality in ascending order (from A-Z)</a:t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00" y="76400"/>
            <a:ext cx="8041849" cy="41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Sort by price functionality (in descending order) </a:t>
            </a:r>
            <a:endParaRPr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25" y="253750"/>
            <a:ext cx="7854199" cy="40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